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1262" r:id="rId3"/>
    <p:sldId id="258" r:id="rId4"/>
    <p:sldId id="375" r:id="rId5"/>
    <p:sldId id="851" r:id="rId6"/>
    <p:sldId id="279" r:id="rId7"/>
    <p:sldId id="356" r:id="rId8"/>
    <p:sldId id="859" r:id="rId9"/>
    <p:sldId id="357" r:id="rId10"/>
    <p:sldId id="858" r:id="rId11"/>
    <p:sldId id="322" r:id="rId12"/>
    <p:sldId id="323" r:id="rId13"/>
    <p:sldId id="359" r:id="rId14"/>
    <p:sldId id="857" r:id="rId15"/>
    <p:sldId id="8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/>
    <p:restoredTop sz="86259"/>
  </p:normalViewPr>
  <p:slideViewPr>
    <p:cSldViewPr>
      <p:cViewPr varScale="1">
        <p:scale>
          <a:sx n="110" d="100"/>
          <a:sy n="110" d="100"/>
        </p:scale>
        <p:origin x="68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657EF-69CE-49E1-8805-DEA886E9CD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6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333142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3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05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10045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07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FD5E-D2D6-184F-93A1-260DB69BB2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73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9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3857507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88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827733"/>
            <a:ext cx="5144373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00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6429179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05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7715014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9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9000850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30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7986" y="1205309"/>
            <a:ext cx="10876027" cy="4824960"/>
          </a:xfrm>
        </p:spPr>
        <p:txBody>
          <a:bodyPr anchor="ctr"/>
          <a:lstStyle>
            <a:lvl1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u="none" cap="small" baseline="0">
                <a:latin typeface="Gill Sans MT" panose="020B0502020104020203" pitchFamily="34" charset="0"/>
              </a:defRPr>
            </a:lvl1pPr>
            <a:lvl2pPr marL="914400" indent="-457200" algn="l" defTabSz="1371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1371600" indent="-457200" algn="l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  <a:defRPr sz="2399">
                <a:latin typeface="Gill Sans MT" panose="020B0502020104020203" pitchFamily="34" charset="0"/>
              </a:defRPr>
            </a:lvl3pPr>
            <a:lvl4pPr marL="1600118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4pPr>
            <a:lvl5pPr marL="2057295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32AF1-0049-D344-9F72-DA41467F3A6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03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3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3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71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60" r:id="rId1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 4521: Introduction to Computational Geometry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428613" cy="4824960"/>
          </a:xfrm>
        </p:spPr>
        <p:txBody>
          <a:bodyPr>
            <a:normAutofit/>
          </a:bodyPr>
          <a:lstStyle/>
          <a:p>
            <a:r>
              <a:rPr lang="en-US" dirty="0"/>
              <a:t>CAD/CAM</a:t>
            </a:r>
          </a:p>
          <a:p>
            <a:pPr lvl="1"/>
            <a:r>
              <a:rPr lang="en-US" dirty="0"/>
              <a:t>Computer-Aided Design</a:t>
            </a:r>
          </a:p>
          <a:p>
            <a:pPr lvl="2"/>
            <a:r>
              <a:rPr lang="en-US" dirty="0"/>
              <a:t>Deal with intersections and unions of objects, with decompositions objects and object boundaries into simpler shapes, and with visualizing the designed products</a:t>
            </a:r>
          </a:p>
          <a:p>
            <a:pPr lvl="1"/>
            <a:r>
              <a:rPr lang="en-US" dirty="0"/>
              <a:t>Computer-Aided Manufacturing</a:t>
            </a:r>
          </a:p>
          <a:p>
            <a:pPr lvl="2"/>
            <a:r>
              <a:rPr lang="en-US" dirty="0"/>
              <a:t>Computer controls the actual manufacturing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3EA2A-F870-C141-B776-609E250A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" r="11503"/>
          <a:stretch/>
        </p:blipFill>
        <p:spPr>
          <a:xfrm>
            <a:off x="7086599" y="1579166"/>
            <a:ext cx="4800601" cy="3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809613" cy="4824960"/>
          </a:xfrm>
        </p:spPr>
        <p:txBody>
          <a:bodyPr>
            <a:normAutofit/>
          </a:bodyPr>
          <a:lstStyle/>
          <a:p>
            <a:r>
              <a:rPr lang="en-US" dirty="0"/>
              <a:t>Collision detection</a:t>
            </a:r>
          </a:p>
          <a:p>
            <a:pPr lvl="1"/>
            <a:r>
              <a:rPr lang="en-US" altLang="en-US" dirty="0"/>
              <a:t>Check whether two (possibly complicated) 3D objects intersect!</a:t>
            </a:r>
          </a:p>
          <a:p>
            <a:pPr lvl="2"/>
            <a:r>
              <a:rPr lang="en-US" altLang="en-US" dirty="0"/>
              <a:t>Approximate the objects by simple ones that enclose them (bounding volumes)</a:t>
            </a:r>
            <a:endParaRPr lang="de-CH" altLang="en-US" dirty="0"/>
          </a:p>
          <a:p>
            <a:pPr lvl="2"/>
            <a:r>
              <a:rPr lang="en-US" altLang="en-US" dirty="0"/>
              <a:t>Popular bounding volumes: boxes, spheres, ellipsoids,...</a:t>
            </a:r>
            <a:endParaRPr lang="de-CH" altLang="en-US" dirty="0"/>
          </a:p>
          <a:p>
            <a:pPr lvl="2"/>
            <a:r>
              <a:rPr lang="en-US" altLang="en-US" dirty="0"/>
              <a:t>If bounding volumes don’t intersect, the objects don’t intersect, either</a:t>
            </a:r>
            <a:endParaRPr lang="de-CH" altLang="en-US" dirty="0"/>
          </a:p>
          <a:p>
            <a:pPr lvl="2"/>
            <a:r>
              <a:rPr lang="en-US" altLang="en-US" i="1" dirty="0"/>
              <a:t>Only</a:t>
            </a:r>
            <a:r>
              <a:rPr lang="en-US" altLang="en-US" dirty="0"/>
              <a:t> if bounding volumes intersect, apply more expensive intersection test(s)</a:t>
            </a:r>
            <a:endParaRPr lang="de-CH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A8C5D-BE93-314E-B5D7-81AE915E7C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0459A2-C013-2A41-8657-BB684BE406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770DB-2C20-8045-956C-711ED7397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r="5500"/>
          <a:stretch/>
        </p:blipFill>
        <p:spPr>
          <a:xfrm>
            <a:off x="7619999" y="1887017"/>
            <a:ext cx="457200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581014" cy="4824960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Surface Reconstruction</a:t>
            </a:r>
          </a:p>
          <a:p>
            <a:pPr lvl="2"/>
            <a:r>
              <a:rPr lang="en-US" altLang="en-US" dirty="0"/>
              <a:t>Step 1: Scan the object (3D laser scanner) </a:t>
            </a:r>
            <a:endParaRPr lang="de-CH" altLang="en-US" dirty="0"/>
          </a:p>
          <a:p>
            <a:pPr lvl="2"/>
            <a:r>
              <a:rPr lang="en-US" altLang="en-US" dirty="0"/>
              <a:t>Step 2: Create a triangulation</a:t>
            </a:r>
            <a:endParaRPr lang="de-CH" altLang="en-US" dirty="0"/>
          </a:p>
          <a:p>
            <a:pPr lvl="2"/>
            <a:r>
              <a:rPr lang="en-US" altLang="en-US" dirty="0"/>
              <a:t>Step 3: process the triangulation (rendering)</a:t>
            </a:r>
          </a:p>
          <a:p>
            <a:pPr marL="914400" lvl="2" indent="0">
              <a:buNone/>
            </a:pPr>
            <a:r>
              <a:rPr lang="en-US" altLang="en-US" i="1" dirty="0"/>
              <a:t>	smooth</a:t>
            </a:r>
            <a:r>
              <a:rPr lang="en-US" altLang="en-US" dirty="0"/>
              <a:t> surface in </a:t>
            </a:r>
            <a:r>
              <a:rPr lang="en-US" altLang="en-US" b="1" i="1" dirty="0"/>
              <a:t>R</a:t>
            </a:r>
            <a:r>
              <a:rPr lang="en-US" altLang="en-US" b="1" i="1" baseline="30000" dirty="0"/>
              <a:t>3</a:t>
            </a:r>
            <a:endParaRPr lang="en-US" altLang="en-US" dirty="0"/>
          </a:p>
          <a:p>
            <a:pPr lvl="2"/>
            <a:r>
              <a:rPr lang="en-US" altLang="en-US" dirty="0"/>
              <a:t>Major Computational Geometry task: Create a “good” triangulation</a:t>
            </a:r>
          </a:p>
          <a:p>
            <a:pPr lvl="1"/>
            <a:r>
              <a:rPr lang="en-US" altLang="en-US" dirty="0"/>
              <a:t>Pattern recognition</a:t>
            </a:r>
          </a:p>
          <a:p>
            <a:pPr lvl="2"/>
            <a:r>
              <a:rPr lang="en-US" altLang="en-US" dirty="0"/>
              <a:t>Example: an optical character recognition system</a:t>
            </a:r>
            <a:endParaRPr lang="de-CH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05E9FA-961D-1E4A-BEEE-6D16067A69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7980B-A0B1-F648-BFC8-65A64FFB0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 t="9704" r="5550" b="4454"/>
          <a:stretch/>
        </p:blipFill>
        <p:spPr>
          <a:xfrm>
            <a:off x="7822846" y="3771748"/>
            <a:ext cx="3321577" cy="2225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03E2B-4AD3-3141-BB5A-60FA90F5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85" y="1137443"/>
            <a:ext cx="4965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495414" cy="4824960"/>
          </a:xfrm>
        </p:spPr>
        <p:txBody>
          <a:bodyPr/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Typical questions are to compute the union of the atom balls to obtain the molecule surface or to compute where 2 molecules can touch each other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0E62E-A8BE-8B43-8184-8BB9B2F4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76" y="1548078"/>
            <a:ext cx="4068423" cy="4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6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352413" cy="4824960"/>
          </a:xfrm>
        </p:spPr>
        <p:txBody>
          <a:bodyPr/>
          <a:lstStyle/>
          <a:p>
            <a:r>
              <a:rPr lang="en-US" dirty="0"/>
              <a:t>VLSI design</a:t>
            </a:r>
          </a:p>
          <a:p>
            <a:pPr lvl="1"/>
            <a:r>
              <a:rPr lang="en-US" dirty="0"/>
              <a:t>The process of creating an integrated circuit (IC) by combining thousands of transistors into a single chip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5E1F5-ADF3-2947-90EB-108276EE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205309"/>
            <a:ext cx="34920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03B7-64F1-CA4E-AC38-5BF12324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75" t="5628" r="7076" b="6946"/>
          <a:stretch/>
        </p:blipFill>
        <p:spPr>
          <a:xfrm>
            <a:off x="6264677" y="2496403"/>
            <a:ext cx="5910263" cy="337099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03133-5F71-764D-88C7-3E36761F2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352413" cy="4824960"/>
          </a:xfrm>
        </p:spPr>
        <p:txBody>
          <a:bodyPr/>
          <a:lstStyle/>
          <a:p>
            <a:r>
              <a:rPr lang="en-US" dirty="0"/>
              <a:t>Data Mining, Machine Learning, and Visualization</a:t>
            </a:r>
          </a:p>
          <a:p>
            <a:pPr lvl="1"/>
            <a:r>
              <a:rPr lang="en-US" dirty="0"/>
              <a:t>Many algorithms for </a:t>
            </a:r>
            <a:br>
              <a:rPr lang="en-US" dirty="0"/>
            </a:br>
            <a:r>
              <a:rPr lang="en-US" dirty="0"/>
              <a:t>operations such as </a:t>
            </a:r>
            <a:br>
              <a:rPr lang="en-US" dirty="0"/>
            </a:br>
            <a:r>
              <a:rPr lang="en-US" dirty="0"/>
              <a:t>clustering, dimension </a:t>
            </a:r>
            <a:br>
              <a:rPr lang="en-US" dirty="0"/>
            </a:br>
            <a:r>
              <a:rPr lang="en-US" dirty="0"/>
              <a:t>reduction, classification, and segmentation are based upon geometric approaches.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B0072-7111-A34F-8140-0CE56062D5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20B03-3919-4D4C-94A1-15695C656F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</p:spTree>
    <p:extLst>
      <p:ext uri="{BB962C8B-B14F-4D97-AF65-F5344CB8AC3E}">
        <p14:creationId xmlns:p14="http://schemas.microsoft.com/office/powerpoint/2010/main" val="188546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6DC11-7924-5846-9F93-F122D712DA3D}"/>
              </a:ext>
            </a:extLst>
          </p:cNvPr>
          <p:cNvCxnSpPr>
            <a:cxnSpLocks/>
          </p:cNvCxnSpPr>
          <p:nvPr/>
        </p:nvCxnSpPr>
        <p:spPr>
          <a:xfrm>
            <a:off x="1532178" y="4103598"/>
            <a:ext cx="10202749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97CE3A-528B-DE4B-BBBC-0124786F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9" y="1297148"/>
            <a:ext cx="10429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4E2A8-043A-E641-A9E9-F0987B0CB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85"/>
          <a:stretch/>
        </p:blipFill>
        <p:spPr>
          <a:xfrm>
            <a:off x="5111616" y="1297148"/>
            <a:ext cx="1411654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BA76-0F3B-5046-ABAB-27B57BD8E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55" t="18088" b="9709"/>
          <a:stretch/>
        </p:blipFill>
        <p:spPr>
          <a:xfrm>
            <a:off x="5111616" y="743948"/>
            <a:ext cx="663698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600CE-375F-5045-A2D1-382DFED7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01" y="1119285"/>
            <a:ext cx="956352" cy="7315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0DDCC1-227A-034C-B18F-EFD050969553}"/>
              </a:ext>
            </a:extLst>
          </p:cNvPr>
          <p:cNvCxnSpPr>
            <a:cxnSpLocks/>
          </p:cNvCxnSpPr>
          <p:nvPr/>
        </p:nvCxnSpPr>
        <p:spPr>
          <a:xfrm>
            <a:off x="457074" y="2188564"/>
            <a:ext cx="11277853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3CD8A0-03A9-574D-AE61-F4DD6D329A58}"/>
              </a:ext>
            </a:extLst>
          </p:cNvPr>
          <p:cNvCxnSpPr/>
          <p:nvPr/>
        </p:nvCxnSpPr>
        <p:spPr>
          <a:xfrm>
            <a:off x="457074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4171C-F87F-EB46-BE14-AD17F8A25FAD}"/>
              </a:ext>
            </a:extLst>
          </p:cNvPr>
          <p:cNvCxnSpPr/>
          <p:nvPr/>
        </p:nvCxnSpPr>
        <p:spPr>
          <a:xfrm>
            <a:off x="5111616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B4318E-E5F3-CB4A-85EA-C092D0B037B4}"/>
              </a:ext>
            </a:extLst>
          </p:cNvPr>
          <p:cNvSpPr txBox="1"/>
          <p:nvPr/>
        </p:nvSpPr>
        <p:spPr>
          <a:xfrm>
            <a:off x="639028" y="3780433"/>
            <a:ext cx="118083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Computer </a:t>
            </a:r>
          </a:p>
          <a:p>
            <a:pPr algn="r"/>
            <a:r>
              <a:rPr lang="en-US" dirty="0"/>
              <a:t>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1C5FA-B2A5-7646-8D42-D58FE628B426}"/>
              </a:ext>
            </a:extLst>
          </p:cNvPr>
          <p:cNvSpPr txBox="1"/>
          <p:nvPr/>
        </p:nvSpPr>
        <p:spPr>
          <a:xfrm>
            <a:off x="3556758" y="3792152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Visualization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757D20-791E-3D42-A359-CDB8A40691F8}"/>
              </a:ext>
            </a:extLst>
          </p:cNvPr>
          <p:cNvCxnSpPr>
            <a:cxnSpLocks/>
          </p:cNvCxnSpPr>
          <p:nvPr/>
        </p:nvCxnSpPr>
        <p:spPr>
          <a:xfrm flipV="1">
            <a:off x="3091474" y="5561511"/>
            <a:ext cx="8643453" cy="1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363E93-98EA-FF43-9128-DFD14C7610C7}"/>
              </a:ext>
            </a:extLst>
          </p:cNvPr>
          <p:cNvSpPr txBox="1"/>
          <p:nvPr/>
        </p:nvSpPr>
        <p:spPr>
          <a:xfrm>
            <a:off x="1927708" y="5238346"/>
            <a:ext cx="15281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Geometric Approaches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65607-FA6F-7A4B-80AD-4C3FE33C4FEC}"/>
              </a:ext>
            </a:extLst>
          </p:cNvPr>
          <p:cNvSpPr txBox="1"/>
          <p:nvPr/>
        </p:nvSpPr>
        <p:spPr>
          <a:xfrm>
            <a:off x="5963987" y="5238346"/>
            <a:ext cx="13615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Topological Approaches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0C41F-CD2B-764B-94DE-BCAAEAB3E169}"/>
              </a:ext>
            </a:extLst>
          </p:cNvPr>
          <p:cNvSpPr txBox="1"/>
          <p:nvPr/>
        </p:nvSpPr>
        <p:spPr>
          <a:xfrm>
            <a:off x="7116268" y="3780431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27C233-8450-0D49-BE6E-E70ABF39D76F}"/>
              </a:ext>
            </a:extLst>
          </p:cNvPr>
          <p:cNvCxnSpPr/>
          <p:nvPr/>
        </p:nvCxnSpPr>
        <p:spPr>
          <a:xfrm>
            <a:off x="8990401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03A5FD-DDDC-3549-A91F-E71DC6A0908F}"/>
              </a:ext>
            </a:extLst>
          </p:cNvPr>
          <p:cNvSpPr txBox="1"/>
          <p:nvPr/>
        </p:nvSpPr>
        <p:spPr>
          <a:xfrm>
            <a:off x="466739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0CE7D-7885-5F4B-90FC-8182729246D2}"/>
              </a:ext>
            </a:extLst>
          </p:cNvPr>
          <p:cNvSpPr txBox="1"/>
          <p:nvPr/>
        </p:nvSpPr>
        <p:spPr>
          <a:xfrm>
            <a:off x="5111616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36820-A526-3D41-B0FB-77BB52CCA4D3}"/>
              </a:ext>
            </a:extLst>
          </p:cNvPr>
          <p:cNvSpPr txBox="1"/>
          <p:nvPr/>
        </p:nvSpPr>
        <p:spPr>
          <a:xfrm>
            <a:off x="8990400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6B4D74-1A13-2F48-8586-7F1DF9F50432}"/>
              </a:ext>
            </a:extLst>
          </p:cNvPr>
          <p:cNvSpPr txBox="1"/>
          <p:nvPr/>
        </p:nvSpPr>
        <p:spPr>
          <a:xfrm>
            <a:off x="466739" y="3284692"/>
            <a:ext cx="228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Domain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9AE947-A428-954A-A45B-95C972937A8D}"/>
              </a:ext>
            </a:extLst>
          </p:cNvPr>
          <p:cNvSpPr txBox="1"/>
          <p:nvPr/>
        </p:nvSpPr>
        <p:spPr>
          <a:xfrm>
            <a:off x="457074" y="4828103"/>
            <a:ext cx="347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Solving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47BAE-0E37-7E49-95FB-AEF414CA2A61}"/>
              </a:ext>
            </a:extLst>
          </p:cNvPr>
          <p:cNvSpPr txBox="1"/>
          <p:nvPr/>
        </p:nvSpPr>
        <p:spPr>
          <a:xfrm>
            <a:off x="4539514" y="22650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91553-D289-504E-ADE8-B03A611B87B3}"/>
              </a:ext>
            </a:extLst>
          </p:cNvPr>
          <p:cNvSpPr txBox="1"/>
          <p:nvPr/>
        </p:nvSpPr>
        <p:spPr>
          <a:xfrm>
            <a:off x="5115935" y="2265093"/>
            <a:ext cx="285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Assistant Professor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55853-2D38-CB4B-B401-D7B80F220EC6}"/>
              </a:ext>
            </a:extLst>
          </p:cNvPr>
          <p:cNvSpPr txBox="1"/>
          <p:nvPr/>
        </p:nvSpPr>
        <p:spPr>
          <a:xfrm>
            <a:off x="8994720" y="2268917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Professor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99674EA-F988-524C-AACF-0F8067687E6B}"/>
              </a:ext>
            </a:extLst>
          </p:cNvPr>
          <p:cNvSpPr/>
          <p:nvPr/>
        </p:nvSpPr>
        <p:spPr>
          <a:xfrm>
            <a:off x="7967613" y="288521"/>
            <a:ext cx="4066944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1E372B-81E9-734A-B261-FE5A4AE5AED0}"/>
              </a:ext>
            </a:extLst>
          </p:cNvPr>
          <p:cNvSpPr/>
          <p:nvPr/>
        </p:nvSpPr>
        <p:spPr>
          <a:xfrm>
            <a:off x="4539514" y="5257389"/>
            <a:ext cx="7661588" cy="7442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804213-B714-6145-9180-5F60FF362044}"/>
              </a:ext>
            </a:extLst>
          </p:cNvPr>
          <p:cNvSpPr/>
          <p:nvPr/>
        </p:nvSpPr>
        <p:spPr>
          <a:xfrm>
            <a:off x="2192358" y="464949"/>
            <a:ext cx="9741338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619A7-70E4-5348-8282-504CAE9C3C1F}"/>
              </a:ext>
            </a:extLst>
          </p:cNvPr>
          <p:cNvSpPr/>
          <p:nvPr/>
        </p:nvSpPr>
        <p:spPr>
          <a:xfrm>
            <a:off x="2302525" y="3778234"/>
            <a:ext cx="9631170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09A278-DE81-6344-A7F1-CF61178F91C0}"/>
              </a:ext>
            </a:extLst>
          </p:cNvPr>
          <p:cNvSpPr/>
          <p:nvPr/>
        </p:nvSpPr>
        <p:spPr>
          <a:xfrm>
            <a:off x="5764359" y="3672125"/>
            <a:ext cx="6382121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" grpId="0" animBg="1"/>
      <p:bldP spid="27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computational geometry?</a:t>
            </a:r>
          </a:p>
          <a:p>
            <a:pPr lvl="1"/>
            <a:r>
              <a:rPr lang="en-US" altLang="en-US" dirty="0"/>
              <a:t>A subfield of the Analysis of Algorithms</a:t>
            </a:r>
          </a:p>
          <a:p>
            <a:pPr lvl="1"/>
            <a:r>
              <a:rPr lang="en-US" dirty="0"/>
              <a:t>Design of efficient algorithms and data structures for geometrical problems</a:t>
            </a:r>
          </a:p>
          <a:p>
            <a:r>
              <a:rPr lang="en-US" dirty="0"/>
              <a:t>Started in mid 70’s</a:t>
            </a:r>
          </a:p>
          <a:p>
            <a:pPr lvl="1"/>
            <a:r>
              <a:rPr lang="en-US" altLang="en-US" dirty="0"/>
              <a:t>started out by developing solid theoretical foundations, but became more and more applied over the last years  </a:t>
            </a:r>
          </a:p>
          <a:p>
            <a:r>
              <a:rPr lang="en-US" altLang="zh-TW" dirty="0"/>
              <a:t>Deals with geometrical structures</a:t>
            </a:r>
          </a:p>
          <a:p>
            <a:pPr lvl="1"/>
            <a:r>
              <a:rPr lang="en-US" altLang="zh-TW" dirty="0"/>
              <a:t>Points, lines, line segments, vectors, planes, etc.</a:t>
            </a:r>
          </a:p>
          <a:p>
            <a:r>
              <a:rPr lang="en-US" altLang="zh-TW" dirty="0"/>
              <a:t>We’ll focus mostly on 2-dimensional geometry, but 3D will be covered when possible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533BA-E6DB-9848-8197-40C2FC951A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17B6E-640D-1F4F-85B0-4FEEAFB91FD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1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>
            <a:extLst>
              <a:ext uri="{FF2B5EF4-FFF2-40B4-BE49-F238E27FC236}">
                <a16:creationId xmlns:a16="http://schemas.microsoft.com/office/drawing/2014/main" id="{6C318023-9676-2348-841B-EFF4344C747C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5767387"/>
            <a:ext cx="785812" cy="642938"/>
            <a:chOff x="928662" y="4786322"/>
            <a:chExt cx="785818" cy="6429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27C401-2934-1A45-ADCF-F4487C4C0FA4}"/>
                </a:ext>
              </a:extLst>
            </p:cNvPr>
            <p:cNvCxnSpPr/>
            <p:nvPr/>
          </p:nvCxnSpPr>
          <p:spPr>
            <a:xfrm rot="16200000" flipH="1">
              <a:off x="1035819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521DF1-6411-2E4D-8032-4946D2EDCC26}"/>
                </a:ext>
              </a:extLst>
            </p:cNvPr>
            <p:cNvCxnSpPr/>
            <p:nvPr/>
          </p:nvCxnSpPr>
          <p:spPr>
            <a:xfrm flipV="1">
              <a:off x="928662" y="4929198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F5136-CDE4-8D43-9194-33A7D0A1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600199"/>
            <a:ext cx="10876027" cy="4430069"/>
          </a:xfrm>
        </p:spPr>
        <p:txBody>
          <a:bodyPr/>
          <a:lstStyle/>
          <a:p>
            <a:pPr eaLnBrk="1" hangingPunct="1"/>
            <a:r>
              <a:rPr lang="en-US" altLang="zh-TW" dirty="0"/>
              <a:t>Complexity</a:t>
            </a:r>
          </a:p>
          <a:p>
            <a:pPr lvl="1"/>
            <a:r>
              <a:rPr lang="en-US" altLang="zh-TW" dirty="0"/>
              <a:t>Curse of dimensionality</a:t>
            </a:r>
          </a:p>
          <a:p>
            <a:pPr eaLnBrk="1" hangingPunct="1"/>
            <a:r>
              <a:rPr lang="en-US" altLang="zh-TW" dirty="0"/>
              <a:t>Precision error</a:t>
            </a:r>
          </a:p>
          <a:p>
            <a:pPr lvl="1" eaLnBrk="1" hangingPunct="1"/>
            <a:r>
              <a:rPr lang="en-US" altLang="zh-TW" dirty="0"/>
              <a:t>Avoid floating-point computations whenever possible</a:t>
            </a:r>
          </a:p>
          <a:p>
            <a:pPr eaLnBrk="1" hangingPunct="1"/>
            <a:r>
              <a:rPr lang="en-US" altLang="zh-TW" dirty="0"/>
              <a:t>Degeneracy</a:t>
            </a:r>
          </a:p>
          <a:p>
            <a:pPr lvl="1" eaLnBrk="1" hangingPunct="1"/>
            <a:r>
              <a:rPr lang="en-US" altLang="zh-TW" dirty="0"/>
              <a:t>Boundary cases</a:t>
            </a:r>
          </a:p>
          <a:p>
            <a:pPr lvl="1" eaLnBrk="1" hangingPunct="1"/>
            <a:r>
              <a:rPr lang="en-US" altLang="zh-TW" dirty="0"/>
              <a:t>For example, imagine how 2 line segments can intersect</a:t>
            </a:r>
          </a:p>
          <a:p>
            <a:pPr lvl="1" eaLnBrk="1" hangingPunct="1"/>
            <a:endParaRPr lang="zh-TW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4845358-870C-2244-82B2-80DA614CD3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F733B3-FCC2-DA43-8500-9E56181913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1408508"/>
          </a:xfrm>
        </p:spPr>
        <p:txBody>
          <a:bodyPr>
            <a:normAutofit/>
          </a:bodyPr>
          <a:lstStyle/>
          <a:p>
            <a:r>
              <a:rPr lang="en-US" altLang="zh-TW" dirty="0"/>
              <a:t>What makes Computational Geometry problems so Interesting/annoying?</a:t>
            </a:r>
            <a:endParaRPr lang="en-US" dirty="0"/>
          </a:p>
        </p:txBody>
      </p:sp>
      <p:sp>
        <p:nvSpPr>
          <p:cNvPr id="9221" name="Slide Number Placeholder 15">
            <a:extLst>
              <a:ext uri="{FF2B5EF4-FFF2-40B4-BE49-F238E27FC236}">
                <a16:creationId xmlns:a16="http://schemas.microsoft.com/office/drawing/2014/main" id="{7A9AC84A-B2C0-C04E-B127-733334B42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348A482-C0CA-E348-93DD-6838263E0ED5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4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2A2AD264-A958-4C43-B991-FEB7CB573CAA}"/>
              </a:ext>
            </a:extLst>
          </p:cNvPr>
          <p:cNvGrpSpPr>
            <a:grpSpLocks/>
          </p:cNvGrpSpPr>
          <p:nvPr/>
        </p:nvGrpSpPr>
        <p:grpSpPr bwMode="auto">
          <a:xfrm>
            <a:off x="6310313" y="5695951"/>
            <a:ext cx="1357312" cy="642937"/>
            <a:chOff x="2285984" y="4786322"/>
            <a:chExt cx="1357322" cy="6429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F4B0EE-F131-F14C-BCCB-89DE6D1691A4}"/>
                </a:ext>
              </a:extLst>
            </p:cNvPr>
            <p:cNvCxnSpPr/>
            <p:nvPr/>
          </p:nvCxnSpPr>
          <p:spPr>
            <a:xfrm rot="16200000" flipH="1">
              <a:off x="2250265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57339D-5A7F-1240-8C47-A5D38D915C73}"/>
                </a:ext>
              </a:extLst>
            </p:cNvPr>
            <p:cNvCxnSpPr/>
            <p:nvPr/>
          </p:nvCxnSpPr>
          <p:spPr>
            <a:xfrm flipV="1">
              <a:off x="2857488" y="5000636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2">
            <a:extLst>
              <a:ext uri="{FF2B5EF4-FFF2-40B4-BE49-F238E27FC236}">
                <a16:creationId xmlns:a16="http://schemas.microsoft.com/office/drawing/2014/main" id="{3ACE04D0-56AA-D64D-817D-0A24369176A3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5624512"/>
            <a:ext cx="857250" cy="928688"/>
            <a:chOff x="4286248" y="4572008"/>
            <a:chExt cx="857256" cy="92869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56AA4C-A005-3941-8730-07C0CFCA25ED}"/>
                </a:ext>
              </a:extLst>
            </p:cNvPr>
            <p:cNvCxnSpPr/>
            <p:nvPr/>
          </p:nvCxnSpPr>
          <p:spPr>
            <a:xfrm rot="16200000" flipH="1">
              <a:off x="4250529" y="4607727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648248-B93F-A74D-BF2A-8EB981B8C6DA}"/>
                </a:ext>
              </a:extLst>
            </p:cNvPr>
            <p:cNvCxnSpPr/>
            <p:nvPr/>
          </p:nvCxnSpPr>
          <p:spPr>
            <a:xfrm flipV="1">
              <a:off x="4357685" y="5072074"/>
              <a:ext cx="785819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D06C0A30-FFC1-9943-A06D-0DE99A0E14FE}"/>
              </a:ext>
            </a:extLst>
          </p:cNvPr>
          <p:cNvGrpSpPr>
            <a:grpSpLocks/>
          </p:cNvGrpSpPr>
          <p:nvPr/>
        </p:nvGrpSpPr>
        <p:grpSpPr bwMode="auto">
          <a:xfrm>
            <a:off x="8239126" y="5553075"/>
            <a:ext cx="785813" cy="857250"/>
            <a:chOff x="6643702" y="4643446"/>
            <a:chExt cx="785818" cy="85725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94E83-D19B-A041-943B-0A402CC3E91B}"/>
                </a:ext>
              </a:extLst>
            </p:cNvPr>
            <p:cNvCxnSpPr/>
            <p:nvPr/>
          </p:nvCxnSpPr>
          <p:spPr>
            <a:xfrm rot="16200000" flipH="1">
              <a:off x="6607983" y="4679165"/>
              <a:ext cx="642941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BD6812-D326-DE4E-A0B2-805352B1F5E4}"/>
                </a:ext>
              </a:extLst>
            </p:cNvPr>
            <p:cNvCxnSpPr/>
            <p:nvPr/>
          </p:nvCxnSpPr>
          <p:spPr>
            <a:xfrm rot="16200000" flipV="1">
              <a:off x="6750858" y="4822041"/>
              <a:ext cx="714380" cy="64294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8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318" name="Picture 1038" descr="C:\My Documents\Karen\Work\UMLCG\SIMPLIFY.GIF">
            <a:extLst>
              <a:ext uri="{FF2B5EF4-FFF2-40B4-BE49-F238E27FC236}">
                <a16:creationId xmlns:a16="http://schemas.microsoft.com/office/drawing/2014/main" id="{FE374757-BD48-E14F-B774-AA40F477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76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307" name="Rectangle 1027">
            <a:extLst>
              <a:ext uri="{FF2B5EF4-FFF2-40B4-BE49-F238E27FC236}">
                <a16:creationId xmlns:a16="http://schemas.microsoft.com/office/drawing/2014/main" id="{9452871D-CBAA-2241-A7D8-8F8B94819D5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210000"/>
              </a:lnSpc>
            </a:pPr>
            <a:r>
              <a:rPr lang="en-US" altLang="en-US" dirty="0"/>
              <a:t>Voronoi diagram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simplifying polygons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shape similarity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convex hull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line arrangements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polygon partitioning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nearest neighbor search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Spatial organizations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D97CE8-B72C-EB43-A010-E71DEA0845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329854-7B8E-1848-BC52-6EBEF9BADBB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Typical Computational Geometry Problems</a:t>
            </a:r>
            <a:endParaRPr lang="en-US" dirty="0"/>
          </a:p>
        </p:txBody>
      </p:sp>
      <p:pic>
        <p:nvPicPr>
          <p:cNvPr id="866310" name="Picture 1030" descr="C:\My Documents\Karen\Work\UMLCG\CONVEX_H.GIF">
            <a:extLst>
              <a:ext uri="{FF2B5EF4-FFF2-40B4-BE49-F238E27FC236}">
                <a16:creationId xmlns:a16="http://schemas.microsoft.com/office/drawing/2014/main" id="{7AF66E6B-549E-D847-95B8-E24333F4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45" y="490555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1" name="Picture 1031" descr="C:\My Documents\Karen\Work\UMLCG\MAINTAIN.GIF">
            <a:extLst>
              <a:ext uri="{FF2B5EF4-FFF2-40B4-BE49-F238E27FC236}">
                <a16:creationId xmlns:a16="http://schemas.microsoft.com/office/drawing/2014/main" id="{9FFBEA9C-AEA6-8E42-A419-47D8FD46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425" y="118708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2" name="Picture 1032" descr="C:\My Documents\Karen\Work\UMLCG\POLYGON_.GIF">
            <a:extLst>
              <a:ext uri="{FF2B5EF4-FFF2-40B4-BE49-F238E27FC236}">
                <a16:creationId xmlns:a16="http://schemas.microsoft.com/office/drawing/2014/main" id="{A1362AD6-AA6E-8448-B083-E2F2D2B5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017" y="236086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3" name="Picture 1033" descr="C:\My Documents\Karen\Work\UMLCG\NEAREST_.GIF">
            <a:extLst>
              <a:ext uri="{FF2B5EF4-FFF2-40B4-BE49-F238E27FC236}">
                <a16:creationId xmlns:a16="http://schemas.microsoft.com/office/drawing/2014/main" id="{742EF151-2529-0A4F-9C61-FFE30A6D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74" y="38269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5" name="Picture 1035" descr="C:\My Documents\Karen\Work\UMLCG\VORONOI_.GIF">
            <a:extLst>
              <a:ext uri="{FF2B5EF4-FFF2-40B4-BE49-F238E27FC236}">
                <a16:creationId xmlns:a16="http://schemas.microsoft.com/office/drawing/2014/main" id="{8CD78354-517E-BD4D-832B-18BAFC7F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43" y="139756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6" name="Picture 1036" descr="C:\My Documents\Karen\Work\UMLCG\KD_TREES.GIF">
            <a:extLst>
              <a:ext uri="{FF2B5EF4-FFF2-40B4-BE49-F238E27FC236}">
                <a16:creationId xmlns:a16="http://schemas.microsoft.com/office/drawing/2014/main" id="{87421248-C71E-BB46-97B0-E4D9A435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50200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7" name="Picture 1037" descr="C:\My Documents\Karen\Work\UMLCG\SHAPE_SI.GIF">
            <a:extLst>
              <a:ext uri="{FF2B5EF4-FFF2-40B4-BE49-F238E27FC236}">
                <a16:creationId xmlns:a16="http://schemas.microsoft.com/office/drawing/2014/main" id="{429BFE5B-D0C8-9340-83FD-A3DEDB0F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6347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571614" cy="4824960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dirty="0"/>
              <a:t>Computer Graphics</a:t>
            </a:r>
          </a:p>
          <a:p>
            <a:pPr lvl="1"/>
            <a:r>
              <a:rPr lang="en-US" dirty="0"/>
              <a:t>Robotics motion planning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r>
              <a:rPr lang="en-US" dirty="0"/>
              <a:t>CAD/CAM</a:t>
            </a:r>
          </a:p>
          <a:p>
            <a:pPr lvl="1"/>
            <a:r>
              <a:rPr lang="en-US" dirty="0"/>
              <a:t>Collision detection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Molecular modeling</a:t>
            </a:r>
          </a:p>
          <a:p>
            <a:pPr lvl="1"/>
            <a:r>
              <a:rPr lang="en-US" dirty="0"/>
              <a:t>VLSI design</a:t>
            </a:r>
          </a:p>
          <a:p>
            <a:pPr lvl="1"/>
            <a:r>
              <a:rPr lang="en-US" dirty="0"/>
              <a:t>Data Mining, Machine Learning, and Visualization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A8B47A-DE18-174D-8AC2-D93B4A5EA8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335C50-190E-904B-8364-15423EE7C9F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94795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47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altLang="en-US" dirty="0"/>
              <a:t>Computer Graphics</a:t>
            </a:r>
          </a:p>
          <a:p>
            <a:pPr lvl="1"/>
            <a:r>
              <a:rPr lang="en-US" altLang="en-US" dirty="0"/>
              <a:t>For 2D graphics, typical questions involve the intersection of certain primitives, determining the subset of primitives that lie within a particular region, etc.</a:t>
            </a:r>
          </a:p>
          <a:p>
            <a:pPr lvl="1"/>
            <a:r>
              <a:rPr lang="en-US" altLang="en-US" dirty="0"/>
              <a:t>For 3D graphics, hidden surface removal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09800"/>
            <a:ext cx="4064448" cy="291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dirty="0"/>
              <a:t>Robotic motion planning</a:t>
            </a:r>
          </a:p>
          <a:p>
            <a:pPr lvl="1"/>
            <a:r>
              <a:rPr lang="en-US" dirty="0"/>
              <a:t>The geometric problem arise at many places because robots are geometric objects that operate in a 3D space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08" y="2236125"/>
            <a:ext cx="2145825" cy="276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506283"/>
            <a:ext cx="2094324" cy="22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87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8105013" cy="4824960"/>
          </a:xfrm>
        </p:spPr>
        <p:txBody>
          <a:bodyPr>
            <a:normAutofit/>
          </a:bodyPr>
          <a:lstStyle/>
          <a:p>
            <a:r>
              <a:rPr lang="en-US" dirty="0"/>
              <a:t>Geographic Information system (GIS)</a:t>
            </a:r>
          </a:p>
          <a:p>
            <a:pPr lvl="1"/>
            <a:r>
              <a:rPr lang="en-US" dirty="0"/>
              <a:t>Stores geographical data</a:t>
            </a:r>
          </a:p>
          <a:p>
            <a:pPr lvl="1"/>
            <a:r>
              <a:rPr lang="en-US" dirty="0"/>
              <a:t>Can be used to extract information about certain regions and to obtain information between different types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447800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3891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1282</TotalTime>
  <Words>548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17/02/15</vt:lpstr>
      <vt:lpstr>COT 4521: Introduction to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85</cp:revision>
  <dcterms:created xsi:type="dcterms:W3CDTF">2013-08-12T17:41:37Z</dcterms:created>
  <dcterms:modified xsi:type="dcterms:W3CDTF">2020-08-10T17:27:46Z</dcterms:modified>
</cp:coreProperties>
</file>